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71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2510;&#12452;&#12489;&#12521;&#12452;&#12502;\&#20107;&#21209;&#25152;&#29992;\&#12503;&#12524;&#12476;&#12531;\&#12495;&#12521;&#12473;&#12513;&#12531;&#12488;&#30740;&#20462;&#2999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2510;&#12452;&#12489;&#12521;&#12452;&#12502;\&#20107;&#21209;&#25152;&#29992;\&#12503;&#12524;&#12476;&#12531;\&#12495;&#12521;&#12473;&#12513;&#12531;&#12488;&#30740;&#20462;&#2999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2510;&#12452;&#12489;&#12521;&#12452;&#12502;\&#20107;&#21209;&#25152;&#29992;\&#12503;&#12524;&#12476;&#12531;\&#12495;&#12521;&#12473;&#12513;&#12531;&#12488;&#30740;&#20462;&#2999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2510;&#12452;&#12489;&#12521;&#12452;&#12502;\&#20107;&#21209;&#25152;&#29992;\&#12503;&#12524;&#12476;&#12531;\&#12495;&#12521;&#12473;&#12513;&#12531;&#12488;&#30740;&#20462;&#2999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2510;&#12452;&#12489;&#12521;&#12452;&#12502;\&#20107;&#21209;&#25152;&#29992;\&#12503;&#12524;&#12476;&#12531;\&#12495;&#12521;&#12473;&#12513;&#12531;&#12488;&#30740;&#20462;&#29992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gradFill flip="none" rotWithShape="1">
                <a:gsLst>
                  <a:gs pos="98000">
                    <a:srgbClr val="620229"/>
                  </a:gs>
                  <a:gs pos="31000">
                    <a:srgbClr val="9F0342"/>
                  </a:gs>
                </a:gsLst>
                <a:lin ang="8100000" scaled="1"/>
                <a:tileRect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36D-4617-99BC-486D6A2CC5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36D-4617-99BC-486D6A2CC5CC}"/>
              </c:ext>
            </c:extLst>
          </c:dPt>
          <c:dLbls>
            <c:dLbl>
              <c:idx val="0"/>
              <c:layout>
                <c:manualLayout>
                  <c:x val="-0.23810725308641975"/>
                  <c:y val="0.235067187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9F0342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9281018518518512"/>
                      <c:h val="0.243901388888888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36D-4617-99BC-486D6A2CC5C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6D-4617-99BC-486D6A2CC5C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Sheet4!$A$3:$A$4</c:f>
              <c:strCache>
                <c:ptCount val="2"/>
                <c:pt idx="0">
                  <c:v>ある</c:v>
                </c:pt>
                <c:pt idx="1">
                  <c:v>ない</c:v>
                </c:pt>
              </c:strCache>
            </c:strRef>
          </c:cat>
          <c:val>
            <c:numRef>
              <c:f>Sheet4!$B$3:$B$4</c:f>
              <c:numCache>
                <c:formatCode>0.0%</c:formatCode>
                <c:ptCount val="2"/>
                <c:pt idx="0">
                  <c:v>0.314</c:v>
                </c:pt>
                <c:pt idx="1">
                  <c:v>0.68600000000000005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6D-4617-99BC-486D6A2CC5C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98000">
                    <a:srgbClr val="A81000"/>
                  </a:gs>
                  <a:gs pos="31000">
                    <a:srgbClr val="E61600"/>
                  </a:gs>
                </a:gsLst>
                <a:lin ang="81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D6-4CE6-8B81-1C5C35D89E5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D6-4CE6-8B81-1C5C35D89E50}"/>
              </c:ext>
            </c:extLst>
          </c:dPt>
          <c:dLbls>
            <c:dLbl>
              <c:idx val="0"/>
              <c:layout>
                <c:manualLayout>
                  <c:x val="-0.20261635802469136"/>
                  <c:y val="0.3125817708333332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E61600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499444444444445"/>
                      <c:h val="0.178283333333333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FD6-4CE6-8B81-1C5C35D89E5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D6-4CE6-8B81-1C5C35D89E5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Sheet4!$A$16:$A$17</c:f>
              <c:strCache>
                <c:ptCount val="2"/>
                <c:pt idx="0">
                  <c:v>ある</c:v>
                </c:pt>
                <c:pt idx="1">
                  <c:v>ない</c:v>
                </c:pt>
              </c:strCache>
            </c:strRef>
          </c:cat>
          <c:val>
            <c:numRef>
              <c:f>Sheet4!$B$16:$B$17</c:f>
              <c:numCache>
                <c:formatCode>0.0%</c:formatCode>
                <c:ptCount val="2"/>
                <c:pt idx="0">
                  <c:v>0.26200000000000001</c:v>
                </c:pt>
                <c:pt idx="1">
                  <c:v>0.73799999999999999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D6-4CE6-8B81-1C5C35D89E5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gradFill flip="none" rotWithShape="1">
                <a:gsLst>
                  <a:gs pos="98000">
                    <a:srgbClr val="BA0255"/>
                  </a:gs>
                  <a:gs pos="56000">
                    <a:srgbClr val="EC036E"/>
                  </a:gs>
                </a:gsLst>
                <a:lin ang="8100000" scaled="1"/>
                <a:tileRect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B5-4870-A5A8-56ECD656728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B5-4870-A5A8-56ECD6567280}"/>
              </c:ext>
            </c:extLst>
          </c:dPt>
          <c:dLbls>
            <c:dLbl>
              <c:idx val="0"/>
              <c:layout>
                <c:manualLayout>
                  <c:x val="-7.5312191358024694E-2"/>
                  <c:y val="0.3765138888888888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EC036E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9303796296296289"/>
                      <c:h val="0.308281597222222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1B5-4870-A5A8-56ECD656728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B5-4870-A5A8-56ECD656728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Sheet4!$E$3:$E$4</c:f>
              <c:strCache>
                <c:ptCount val="2"/>
                <c:pt idx="0">
                  <c:v>ある</c:v>
                </c:pt>
                <c:pt idx="1">
                  <c:v>ない</c:v>
                </c:pt>
              </c:strCache>
            </c:strRef>
          </c:cat>
          <c:val>
            <c:numRef>
              <c:f>Sheet4!$F$3:$F$4</c:f>
              <c:numCache>
                <c:formatCode>0.0%</c:formatCode>
                <c:ptCount val="2"/>
                <c:pt idx="0">
                  <c:v>0.10199999999999999</c:v>
                </c:pt>
                <c:pt idx="1">
                  <c:v>0.89800000000000002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B5-4870-A5A8-56ECD656728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gradFill flip="none" rotWithShape="1">
                <a:gsLst>
                  <a:gs pos="98000">
                    <a:srgbClr val="C40046"/>
                  </a:gs>
                  <a:gs pos="49000">
                    <a:srgbClr val="FF629B"/>
                  </a:gs>
                </a:gsLst>
                <a:lin ang="8100000" scaled="1"/>
                <a:tileRect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F4-4190-9BDB-41F1DD2F81CB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F4-4190-9BDB-41F1DD2F81CB}"/>
              </c:ext>
            </c:extLst>
          </c:dPt>
          <c:dLbls>
            <c:dLbl>
              <c:idx val="0"/>
              <c:layout>
                <c:manualLayout>
                  <c:x val="-0.11678518518518519"/>
                  <c:y val="0.36676215277777779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FF629B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694783950617283"/>
                      <c:h val="0.308281597222222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CF4-4190-9BDB-41F1DD2F81C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F4-4190-9BDB-41F1DD2F81C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Sheet4!$H$3:$H$4</c:f>
              <c:strCache>
                <c:ptCount val="2"/>
                <c:pt idx="0">
                  <c:v>ある</c:v>
                </c:pt>
                <c:pt idx="1">
                  <c:v>ない</c:v>
                </c:pt>
              </c:strCache>
            </c:strRef>
          </c:cat>
          <c:val>
            <c:numRef>
              <c:f>Sheet4!$I$3:$I$4</c:f>
              <c:numCache>
                <c:formatCode>0%</c:formatCode>
                <c:ptCount val="2"/>
                <c:pt idx="0">
                  <c:v>0.15</c:v>
                </c:pt>
                <c:pt idx="1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F4-4190-9BDB-41F1DD2F81C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98000">
                    <a:srgbClr val="D28700"/>
                  </a:gs>
                  <a:gs pos="31000">
                    <a:srgbClr val="FFC04C"/>
                  </a:gs>
                </a:gsLst>
                <a:lin ang="81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9C0-4366-B572-0E97097FE7FA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9C0-4366-B572-0E97097FE7FA}"/>
              </c:ext>
            </c:extLst>
          </c:dPt>
          <c:dLbls>
            <c:dLbl>
              <c:idx val="0"/>
              <c:layout>
                <c:manualLayout>
                  <c:x val="-0.20903981481481482"/>
                  <c:y val="0.3042835069444444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FFC04C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240555555555557"/>
                      <c:h val="0.15466736111111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9C0-4366-B572-0E97097FE7F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C0-4366-B572-0E97097FE7F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Sheet4!$A$8:$A$9</c:f>
              <c:strCache>
                <c:ptCount val="2"/>
                <c:pt idx="0">
                  <c:v>ある</c:v>
                </c:pt>
                <c:pt idx="1">
                  <c:v>ない</c:v>
                </c:pt>
              </c:strCache>
            </c:strRef>
          </c:cat>
          <c:val>
            <c:numRef>
              <c:f>Sheet4!$B$8:$B$9</c:f>
              <c:numCache>
                <c:formatCode>0.0%</c:formatCode>
                <c:ptCount val="2"/>
                <c:pt idx="0">
                  <c:v>0.26300000000000001</c:v>
                </c:pt>
                <c:pt idx="1">
                  <c:v>0.73699999999999999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C0-4366-B572-0E97097FE7F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06C8-C4F4-4C97-97A3-A97E7BE14DE8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A3E0-BD6F-4505-9D48-F0B3C002B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21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06C8-C4F4-4C97-97A3-A97E7BE14DE8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A3E0-BD6F-4505-9D48-F0B3C002B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48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06C8-C4F4-4C97-97A3-A97E7BE14DE8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A3E0-BD6F-4505-9D48-F0B3C002B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47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06C8-C4F4-4C97-97A3-A97E7BE14DE8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A3E0-BD6F-4505-9D48-F0B3C002B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80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06C8-C4F4-4C97-97A3-A97E7BE14DE8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A3E0-BD6F-4505-9D48-F0B3C002B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60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06C8-C4F4-4C97-97A3-A97E7BE14DE8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A3E0-BD6F-4505-9D48-F0B3C002B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33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06C8-C4F4-4C97-97A3-A97E7BE14DE8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A3E0-BD6F-4505-9D48-F0B3C002B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09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06C8-C4F4-4C97-97A3-A97E7BE14DE8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A3E0-BD6F-4505-9D48-F0B3C002B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59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06C8-C4F4-4C97-97A3-A97E7BE14DE8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A3E0-BD6F-4505-9D48-F0B3C002B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59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06C8-C4F4-4C97-97A3-A97E7BE14DE8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A3E0-BD6F-4505-9D48-F0B3C002B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59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06C8-C4F4-4C97-97A3-A97E7BE14DE8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A3E0-BD6F-4505-9D48-F0B3C002B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4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B06C8-C4F4-4C97-97A3-A97E7BE14DE8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0A3E0-BD6F-4505-9D48-F0B3C002B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45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A8078D2-D93D-4743-8998-780F3768E254}"/>
              </a:ext>
            </a:extLst>
          </p:cNvPr>
          <p:cNvSpPr txBox="1"/>
          <p:nvPr/>
        </p:nvSpPr>
        <p:spPr>
          <a:xfrm>
            <a:off x="872164" y="397001"/>
            <a:ext cx="24901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rgbClr val="9F034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過去</a:t>
            </a:r>
            <a:r>
              <a:rPr lang="en-US" altLang="ja-JP" dirty="0">
                <a:solidFill>
                  <a:srgbClr val="9F034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dirty="0">
                <a:solidFill>
                  <a:srgbClr val="9F034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年間に</a:t>
            </a:r>
            <a:endParaRPr lang="en-US" altLang="ja-JP" dirty="0">
              <a:solidFill>
                <a:srgbClr val="9F034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dirty="0">
                <a:solidFill>
                  <a:srgbClr val="9F034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パワハラを受けた経験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108F48B-AF9B-4738-8DDB-2D70D9FB9145}"/>
              </a:ext>
            </a:extLst>
          </p:cNvPr>
          <p:cNvSpPr txBox="1"/>
          <p:nvPr/>
        </p:nvSpPr>
        <p:spPr>
          <a:xfrm>
            <a:off x="3902381" y="394307"/>
            <a:ext cx="24060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rgbClr val="EC036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過去</a:t>
            </a:r>
            <a:r>
              <a:rPr lang="en-US" altLang="ja-JP" dirty="0">
                <a:solidFill>
                  <a:srgbClr val="EC036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dirty="0">
                <a:solidFill>
                  <a:srgbClr val="EC036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年間に</a:t>
            </a:r>
            <a:endParaRPr lang="en-US" altLang="ja-JP" dirty="0">
              <a:solidFill>
                <a:srgbClr val="EC036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dirty="0">
                <a:solidFill>
                  <a:srgbClr val="EC036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セクハラを受けた経験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CEC521C-CBFD-4942-8568-2EB85343F768}"/>
              </a:ext>
            </a:extLst>
          </p:cNvPr>
          <p:cNvSpPr txBox="1"/>
          <p:nvPr/>
        </p:nvSpPr>
        <p:spPr>
          <a:xfrm>
            <a:off x="6897949" y="253586"/>
            <a:ext cx="22461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rgbClr val="FF629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過去</a:t>
            </a:r>
            <a:r>
              <a:rPr lang="en-US" altLang="ja-JP" sz="1600" dirty="0">
                <a:solidFill>
                  <a:srgbClr val="FF629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600" dirty="0">
                <a:solidFill>
                  <a:srgbClr val="FF629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年間に顧客からの著しい迷迷惑行為を受けた経験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726EBD-CDB8-4FCF-8C03-A5EBB717E43E}"/>
              </a:ext>
            </a:extLst>
          </p:cNvPr>
          <p:cNvSpPr txBox="1"/>
          <p:nvPr/>
        </p:nvSpPr>
        <p:spPr>
          <a:xfrm>
            <a:off x="2479144" y="3286053"/>
            <a:ext cx="23536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rgbClr val="F69E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過去</a:t>
            </a:r>
            <a:r>
              <a:rPr lang="en-US" altLang="ja-JP" sz="1600" dirty="0">
                <a:solidFill>
                  <a:srgbClr val="F69E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600" dirty="0">
                <a:solidFill>
                  <a:srgbClr val="F69E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年間に妊娠・出産・育児休業等ハラスメントを受けた経験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C4EC547-C4D5-4F9E-AF23-5BEDBAE6DAAC}"/>
              </a:ext>
            </a:extLst>
          </p:cNvPr>
          <p:cNvSpPr txBox="1"/>
          <p:nvPr/>
        </p:nvSpPr>
        <p:spPr>
          <a:xfrm>
            <a:off x="5428821" y="3280479"/>
            <a:ext cx="225488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rgbClr val="E61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過去</a:t>
            </a:r>
            <a:r>
              <a:rPr lang="en-US" altLang="ja-JP" sz="1600" dirty="0">
                <a:solidFill>
                  <a:srgbClr val="E61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600" dirty="0">
                <a:solidFill>
                  <a:srgbClr val="E61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年間に男性労働者で育児休業等ハラスメントを受けた経験</a:t>
            </a:r>
          </a:p>
        </p:txBody>
      </p:sp>
      <p:graphicFrame>
        <p:nvGraphicFramePr>
          <p:cNvPr id="17" name="グラフ 16">
            <a:extLst>
              <a:ext uri="{FF2B5EF4-FFF2-40B4-BE49-F238E27FC236}">
                <a16:creationId xmlns:a16="http://schemas.microsoft.com/office/drawing/2014/main" id="{07618F36-38DB-4894-8F3C-4479A17EBA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863116"/>
              </p:ext>
            </p:extLst>
          </p:nvPr>
        </p:nvGraphicFramePr>
        <p:xfrm>
          <a:off x="469656" y="769024"/>
          <a:ext cx="324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グラフ 17">
            <a:extLst>
              <a:ext uri="{FF2B5EF4-FFF2-40B4-BE49-F238E27FC236}">
                <a16:creationId xmlns:a16="http://schemas.microsoft.com/office/drawing/2014/main" id="{34C91928-98C7-45AC-A53E-C4C3A46C53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801315"/>
              </p:ext>
            </p:extLst>
          </p:nvPr>
        </p:nvGraphicFramePr>
        <p:xfrm>
          <a:off x="4973980" y="3858334"/>
          <a:ext cx="324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グラフ 18">
            <a:extLst>
              <a:ext uri="{FF2B5EF4-FFF2-40B4-BE49-F238E27FC236}">
                <a16:creationId xmlns:a16="http://schemas.microsoft.com/office/drawing/2014/main" id="{EEF5AF71-2FA2-43E0-9CBF-FA09E5364D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0123144"/>
              </p:ext>
            </p:extLst>
          </p:nvPr>
        </p:nvGraphicFramePr>
        <p:xfrm>
          <a:off x="3485767" y="764112"/>
          <a:ext cx="324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グラフ 19">
            <a:extLst>
              <a:ext uri="{FF2B5EF4-FFF2-40B4-BE49-F238E27FC236}">
                <a16:creationId xmlns:a16="http://schemas.microsoft.com/office/drawing/2014/main" id="{7B7ABA16-6CDA-4BA4-A323-20818956D2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183353"/>
              </p:ext>
            </p:extLst>
          </p:nvPr>
        </p:nvGraphicFramePr>
        <p:xfrm>
          <a:off x="6401016" y="764112"/>
          <a:ext cx="324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グラフ 20">
            <a:extLst>
              <a:ext uri="{FF2B5EF4-FFF2-40B4-BE49-F238E27FC236}">
                <a16:creationId xmlns:a16="http://schemas.microsoft.com/office/drawing/2014/main" id="{65688954-7A20-4009-BF38-77A25D484E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375640"/>
              </p:ext>
            </p:extLst>
          </p:nvPr>
        </p:nvGraphicFramePr>
        <p:xfrm>
          <a:off x="1999142" y="3858334"/>
          <a:ext cx="324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36D405F-9209-48A9-A77E-2A136A7A2376}"/>
              </a:ext>
            </a:extLst>
          </p:cNvPr>
          <p:cNvSpPr txBox="1"/>
          <p:nvPr/>
        </p:nvSpPr>
        <p:spPr>
          <a:xfrm>
            <a:off x="1692752" y="1698501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A903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19DBA5-794A-4014-A4F3-6A8D0216018E}"/>
              </a:ext>
            </a:extLst>
          </p:cNvPr>
          <p:cNvSpPr txBox="1"/>
          <p:nvPr/>
        </p:nvSpPr>
        <p:spPr>
          <a:xfrm>
            <a:off x="4708489" y="1699164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EC036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224951-40A5-4F89-81FF-4DA28AAD5CE3}"/>
              </a:ext>
            </a:extLst>
          </p:cNvPr>
          <p:cNvSpPr txBox="1"/>
          <p:nvPr/>
        </p:nvSpPr>
        <p:spPr>
          <a:xfrm>
            <a:off x="7624112" y="1742447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FF629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0800B7C-A767-4582-8766-D605DBE2C17A}"/>
              </a:ext>
            </a:extLst>
          </p:cNvPr>
          <p:cNvSpPr txBox="1"/>
          <p:nvPr/>
        </p:nvSpPr>
        <p:spPr>
          <a:xfrm>
            <a:off x="3222238" y="4836669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FFC04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F7D51A-2F32-4E8E-9EC3-963CE1408058}"/>
              </a:ext>
            </a:extLst>
          </p:cNvPr>
          <p:cNvSpPr txBox="1"/>
          <p:nvPr/>
        </p:nvSpPr>
        <p:spPr>
          <a:xfrm>
            <a:off x="6197077" y="4836983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E61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ある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3983008-30A7-48A4-A4A8-0573C8ACE641}"/>
              </a:ext>
            </a:extLst>
          </p:cNvPr>
          <p:cNvSpPr txBox="1"/>
          <p:nvPr/>
        </p:nvSpPr>
        <p:spPr>
          <a:xfrm>
            <a:off x="6238108" y="6604414"/>
            <a:ext cx="395040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800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800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令和３年厚生労働省「令和２年度職場のハラスメントに関する実態調査」より</a:t>
            </a:r>
          </a:p>
        </p:txBody>
      </p:sp>
    </p:spTree>
    <p:extLst>
      <p:ext uri="{BB962C8B-B14F-4D97-AF65-F5344CB8AC3E}">
        <p14:creationId xmlns:p14="http://schemas.microsoft.com/office/powerpoint/2010/main" val="954836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86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貴義 石田</dc:creator>
  <cp:lastModifiedBy>貴義 石田</cp:lastModifiedBy>
  <cp:revision>1</cp:revision>
  <dcterms:created xsi:type="dcterms:W3CDTF">2021-11-19T15:17:22Z</dcterms:created>
  <dcterms:modified xsi:type="dcterms:W3CDTF">2021-11-19T15:30:42Z</dcterms:modified>
</cp:coreProperties>
</file>