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shi\&#12510;&#12452;&#12489;&#12521;&#12452;&#12502;\&#20107;&#21209;&#25152;&#29992;\&#12503;&#12524;&#12476;&#12531;\&#27665;&#20107;&#19978;&#12398;&#20491;&#21029;&#21172;&#20685;&#32027;&#20105;&#30456;&#35527;&#20214;&#25968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shi\&#12510;&#12452;&#12489;&#12521;&#12452;&#12502;\&#20107;&#21209;&#25152;&#29992;\&#12503;&#12524;&#12476;&#12531;\&#12495;&#12521;&#12473;&#12513;&#12531;&#12488;&#12464;&#12521;&#12501;\&#27665;&#20107;&#19978;&#12398;&#20491;&#21029;&#21172;&#20685;&#32027;&#20105;&#30456;&#35527;&#20214;&#25968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dirty="0"/>
              <a:t>民事上の個別労働紛争相談件数の推移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'民事上の個別労働紛争相談件数の推移（相談内容別）'!$B$3</c:f>
              <c:strCache>
                <c:ptCount val="1"/>
                <c:pt idx="0">
                  <c:v>いじめ・嫌がらせ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'民事上の個別労働紛争相談件数の推移（相談内容別）'!$A$4:$A$13</c:f>
              <c:strCache>
                <c:ptCount val="10"/>
                <c:pt idx="0">
                  <c:v>H23年</c:v>
                </c:pt>
                <c:pt idx="1">
                  <c:v>H24年</c:v>
                </c:pt>
                <c:pt idx="2">
                  <c:v>H25年</c:v>
                </c:pt>
                <c:pt idx="3">
                  <c:v>H26年</c:v>
                </c:pt>
                <c:pt idx="4">
                  <c:v>H27年</c:v>
                </c:pt>
                <c:pt idx="5">
                  <c:v>H28年</c:v>
                </c:pt>
                <c:pt idx="6">
                  <c:v>H29年</c:v>
                </c:pt>
                <c:pt idx="7">
                  <c:v>H30年</c:v>
                </c:pt>
                <c:pt idx="8">
                  <c:v>R元年</c:v>
                </c:pt>
                <c:pt idx="9">
                  <c:v>R2年</c:v>
                </c:pt>
              </c:strCache>
            </c:strRef>
          </c:cat>
          <c:val>
            <c:numRef>
              <c:f>'民事上の個別労働紛争相談件数の推移（相談内容別）'!$B$4:$B$13</c:f>
              <c:numCache>
                <c:formatCode>General</c:formatCode>
                <c:ptCount val="10"/>
                <c:pt idx="0">
                  <c:v>45939</c:v>
                </c:pt>
                <c:pt idx="1">
                  <c:v>51670</c:v>
                </c:pt>
                <c:pt idx="2">
                  <c:v>59197</c:v>
                </c:pt>
                <c:pt idx="3">
                  <c:v>62191</c:v>
                </c:pt>
                <c:pt idx="4">
                  <c:v>66566</c:v>
                </c:pt>
                <c:pt idx="5">
                  <c:v>70917</c:v>
                </c:pt>
                <c:pt idx="6">
                  <c:v>72067</c:v>
                </c:pt>
                <c:pt idx="7">
                  <c:v>82797</c:v>
                </c:pt>
                <c:pt idx="8">
                  <c:v>87570</c:v>
                </c:pt>
                <c:pt idx="9">
                  <c:v>79190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2C-411D-9D58-15D618704E0E}"/>
            </c:ext>
          </c:extLst>
        </c:ser>
        <c:ser>
          <c:idx val="1"/>
          <c:order val="1"/>
          <c:tx>
            <c:strRef>
              <c:f>'民事上の個別労働紛争相談件数の推移（相談内容別）'!$C$3</c:f>
              <c:strCache>
                <c:ptCount val="1"/>
                <c:pt idx="0">
                  <c:v>自己都合退職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'民事上の個別労働紛争相談件数の推移（相談内容別）'!$A$4:$A$13</c:f>
              <c:strCache>
                <c:ptCount val="10"/>
                <c:pt idx="0">
                  <c:v>H23年</c:v>
                </c:pt>
                <c:pt idx="1">
                  <c:v>H24年</c:v>
                </c:pt>
                <c:pt idx="2">
                  <c:v>H25年</c:v>
                </c:pt>
                <c:pt idx="3">
                  <c:v>H26年</c:v>
                </c:pt>
                <c:pt idx="4">
                  <c:v>H27年</c:v>
                </c:pt>
                <c:pt idx="5">
                  <c:v>H28年</c:v>
                </c:pt>
                <c:pt idx="6">
                  <c:v>H29年</c:v>
                </c:pt>
                <c:pt idx="7">
                  <c:v>H30年</c:v>
                </c:pt>
                <c:pt idx="8">
                  <c:v>R元年</c:v>
                </c:pt>
                <c:pt idx="9">
                  <c:v>R2年</c:v>
                </c:pt>
              </c:strCache>
            </c:strRef>
          </c:cat>
          <c:val>
            <c:numRef>
              <c:f>'民事上の個別労働紛争相談件数の推移（相談内容別）'!$C$4:$C$13</c:f>
              <c:numCache>
                <c:formatCode>General</c:formatCode>
                <c:ptCount val="10"/>
                <c:pt idx="0">
                  <c:v>25966</c:v>
                </c:pt>
                <c:pt idx="1">
                  <c:v>29763</c:v>
                </c:pt>
                <c:pt idx="2">
                  <c:v>33049</c:v>
                </c:pt>
                <c:pt idx="3">
                  <c:v>34626</c:v>
                </c:pt>
                <c:pt idx="4">
                  <c:v>37648</c:v>
                </c:pt>
                <c:pt idx="5">
                  <c:v>40364</c:v>
                </c:pt>
                <c:pt idx="6">
                  <c:v>38954</c:v>
                </c:pt>
                <c:pt idx="7">
                  <c:v>41258</c:v>
                </c:pt>
                <c:pt idx="8">
                  <c:v>40081</c:v>
                </c:pt>
                <c:pt idx="9">
                  <c:v>39498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82C-411D-9D58-15D618704E0E}"/>
            </c:ext>
          </c:extLst>
        </c:ser>
        <c:ser>
          <c:idx val="2"/>
          <c:order val="2"/>
          <c:tx>
            <c:strRef>
              <c:f>'民事上の個別労働紛争相談件数の推移（相談内容別）'!$D$3</c:f>
              <c:strCache>
                <c:ptCount val="1"/>
                <c:pt idx="0">
                  <c:v>解雇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'民事上の個別労働紛争相談件数の推移（相談内容別）'!$A$4:$A$13</c:f>
              <c:strCache>
                <c:ptCount val="10"/>
                <c:pt idx="0">
                  <c:v>H23年</c:v>
                </c:pt>
                <c:pt idx="1">
                  <c:v>H24年</c:v>
                </c:pt>
                <c:pt idx="2">
                  <c:v>H25年</c:v>
                </c:pt>
                <c:pt idx="3">
                  <c:v>H26年</c:v>
                </c:pt>
                <c:pt idx="4">
                  <c:v>H27年</c:v>
                </c:pt>
                <c:pt idx="5">
                  <c:v>H28年</c:v>
                </c:pt>
                <c:pt idx="6">
                  <c:v>H29年</c:v>
                </c:pt>
                <c:pt idx="7">
                  <c:v>H30年</c:v>
                </c:pt>
                <c:pt idx="8">
                  <c:v>R元年</c:v>
                </c:pt>
                <c:pt idx="9">
                  <c:v>R2年</c:v>
                </c:pt>
              </c:strCache>
            </c:strRef>
          </c:cat>
          <c:val>
            <c:numRef>
              <c:f>'民事上の個別労働紛争相談件数の推移（相談内容別）'!$D$4:$D$13</c:f>
              <c:numCache>
                <c:formatCode>General</c:formatCode>
                <c:ptCount val="10"/>
                <c:pt idx="0">
                  <c:v>57785</c:v>
                </c:pt>
                <c:pt idx="1">
                  <c:v>51515</c:v>
                </c:pt>
                <c:pt idx="2">
                  <c:v>43956</c:v>
                </c:pt>
                <c:pt idx="3">
                  <c:v>38966</c:v>
                </c:pt>
                <c:pt idx="4">
                  <c:v>37787</c:v>
                </c:pt>
                <c:pt idx="5">
                  <c:v>36760</c:v>
                </c:pt>
                <c:pt idx="6">
                  <c:v>33269</c:v>
                </c:pt>
                <c:pt idx="7">
                  <c:v>32614</c:v>
                </c:pt>
                <c:pt idx="8">
                  <c:v>34561</c:v>
                </c:pt>
                <c:pt idx="9">
                  <c:v>37826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82C-411D-9D58-15D618704E0E}"/>
            </c:ext>
          </c:extLst>
        </c:ser>
        <c:ser>
          <c:idx val="3"/>
          <c:order val="3"/>
          <c:tx>
            <c:strRef>
              <c:f>'民事上の個別労働紛争相談件数の推移（相談内容別）'!$E$3</c:f>
              <c:strCache>
                <c:ptCount val="1"/>
                <c:pt idx="0">
                  <c:v>労働条件の引き下げ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'民事上の個別労働紛争相談件数の推移（相談内容別）'!$A$4:$A$13</c:f>
              <c:strCache>
                <c:ptCount val="10"/>
                <c:pt idx="0">
                  <c:v>H23年</c:v>
                </c:pt>
                <c:pt idx="1">
                  <c:v>H24年</c:v>
                </c:pt>
                <c:pt idx="2">
                  <c:v>H25年</c:v>
                </c:pt>
                <c:pt idx="3">
                  <c:v>H26年</c:v>
                </c:pt>
                <c:pt idx="4">
                  <c:v>H27年</c:v>
                </c:pt>
                <c:pt idx="5">
                  <c:v>H28年</c:v>
                </c:pt>
                <c:pt idx="6">
                  <c:v>H29年</c:v>
                </c:pt>
                <c:pt idx="7">
                  <c:v>H30年</c:v>
                </c:pt>
                <c:pt idx="8">
                  <c:v>R元年</c:v>
                </c:pt>
                <c:pt idx="9">
                  <c:v>R2年</c:v>
                </c:pt>
              </c:strCache>
            </c:strRef>
          </c:cat>
          <c:val>
            <c:numRef>
              <c:f>'民事上の個別労働紛争相談件数の推移（相談内容別）'!$E$4:$E$13</c:f>
              <c:numCache>
                <c:formatCode>General</c:formatCode>
                <c:ptCount val="10"/>
                <c:pt idx="0">
                  <c:v>36849</c:v>
                </c:pt>
                <c:pt idx="1">
                  <c:v>33955</c:v>
                </c:pt>
                <c:pt idx="2">
                  <c:v>30067</c:v>
                </c:pt>
                <c:pt idx="3">
                  <c:v>28015</c:v>
                </c:pt>
                <c:pt idx="4">
                  <c:v>26392</c:v>
                </c:pt>
                <c:pt idx="5">
                  <c:v>27723</c:v>
                </c:pt>
                <c:pt idx="6">
                  <c:v>25841</c:v>
                </c:pt>
                <c:pt idx="7">
                  <c:v>27082</c:v>
                </c:pt>
                <c:pt idx="8">
                  <c:v>29258</c:v>
                </c:pt>
                <c:pt idx="9">
                  <c:v>32301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82C-411D-9D58-15D618704E0E}"/>
            </c:ext>
          </c:extLst>
        </c:ser>
        <c:ser>
          <c:idx val="4"/>
          <c:order val="4"/>
          <c:tx>
            <c:strRef>
              <c:f>'民事上の個別労働紛争相談件数の推移（相談内容別）'!$F$3</c:f>
              <c:strCache>
                <c:ptCount val="1"/>
                <c:pt idx="0">
                  <c:v>退職勧奨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'民事上の個別労働紛争相談件数の推移（相談内容別）'!$A$4:$A$13</c:f>
              <c:strCache>
                <c:ptCount val="10"/>
                <c:pt idx="0">
                  <c:v>H23年</c:v>
                </c:pt>
                <c:pt idx="1">
                  <c:v>H24年</c:v>
                </c:pt>
                <c:pt idx="2">
                  <c:v>H25年</c:v>
                </c:pt>
                <c:pt idx="3">
                  <c:v>H26年</c:v>
                </c:pt>
                <c:pt idx="4">
                  <c:v>H27年</c:v>
                </c:pt>
                <c:pt idx="5">
                  <c:v>H28年</c:v>
                </c:pt>
                <c:pt idx="6">
                  <c:v>H29年</c:v>
                </c:pt>
                <c:pt idx="7">
                  <c:v>H30年</c:v>
                </c:pt>
                <c:pt idx="8">
                  <c:v>R元年</c:v>
                </c:pt>
                <c:pt idx="9">
                  <c:v>R2年</c:v>
                </c:pt>
              </c:strCache>
            </c:strRef>
          </c:cat>
          <c:val>
            <c:numRef>
              <c:f>'民事上の個別労働紛争相談件数の推移（相談内容別）'!$F$4:$F$13</c:f>
              <c:numCache>
                <c:formatCode>General</c:formatCode>
                <c:ptCount val="10"/>
                <c:pt idx="0">
                  <c:v>26828</c:v>
                </c:pt>
                <c:pt idx="1">
                  <c:v>25838</c:v>
                </c:pt>
                <c:pt idx="2">
                  <c:v>25041</c:v>
                </c:pt>
                <c:pt idx="3">
                  <c:v>21928</c:v>
                </c:pt>
                <c:pt idx="4">
                  <c:v>22110</c:v>
                </c:pt>
                <c:pt idx="5">
                  <c:v>21901</c:v>
                </c:pt>
                <c:pt idx="6">
                  <c:v>20736</c:v>
                </c:pt>
                <c:pt idx="7">
                  <c:v>21125</c:v>
                </c:pt>
                <c:pt idx="8">
                  <c:v>22752</c:v>
                </c:pt>
                <c:pt idx="9">
                  <c:v>25560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82C-411D-9D58-15D618704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9405375"/>
        <c:axId val="569404543"/>
      </c:lineChart>
      <c:catAx>
        <c:axId val="569405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69404543"/>
        <c:crosses val="autoZero"/>
        <c:auto val="1"/>
        <c:lblAlgn val="ctr"/>
        <c:lblOffset val="100"/>
        <c:noMultiLvlLbl val="0"/>
      </c:catAx>
      <c:valAx>
        <c:axId val="569404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569405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altLang="en-US" dirty="0"/>
              <a:t>民事上の個別労働紛争相談件数の推移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'民事上の個別労働紛争相談件数の推移（労働施策総合推進法相談含）'!$B$3</c:f>
              <c:strCache>
                <c:ptCount val="1"/>
                <c:pt idx="0">
                  <c:v>いじめ・嫌がらせ</c:v>
                </c:pt>
              </c:strCache>
            </c:strRef>
          </c:tx>
          <c:spPr>
            <a:ln w="2540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6350">
                <a:solidFill>
                  <a:srgbClr val="FF0000"/>
                </a:solidFill>
              </a:ln>
              <a:effectLst/>
            </c:spPr>
          </c:marker>
          <c:dPt>
            <c:idx val="9"/>
            <c:marker>
              <c:symbol val="circle"/>
              <c:size val="5"/>
              <c:spPr>
                <a:solidFill>
                  <a:srgbClr val="FF0000"/>
                </a:solidFill>
                <a:ln w="6350">
                  <a:solidFill>
                    <a:srgbClr val="FF0000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0F53-4FBA-A1B3-875C37BA4576}"/>
              </c:ext>
            </c:extLst>
          </c:dPt>
          <c:dLbls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53-4FBA-A1B3-875C37BA45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'民事上の個別労働紛争相談件数の推移（労働施策総合推進法相談含）'!$A$4:$A$13</c:f>
              <c:strCache>
                <c:ptCount val="10"/>
                <c:pt idx="0">
                  <c:v>H23年</c:v>
                </c:pt>
                <c:pt idx="1">
                  <c:v>H24年</c:v>
                </c:pt>
                <c:pt idx="2">
                  <c:v>H25年</c:v>
                </c:pt>
                <c:pt idx="3">
                  <c:v>H26年</c:v>
                </c:pt>
                <c:pt idx="4">
                  <c:v>H27年</c:v>
                </c:pt>
                <c:pt idx="5">
                  <c:v>H28年</c:v>
                </c:pt>
                <c:pt idx="6">
                  <c:v>H29年</c:v>
                </c:pt>
                <c:pt idx="7">
                  <c:v>H30年</c:v>
                </c:pt>
                <c:pt idx="8">
                  <c:v>R元年</c:v>
                </c:pt>
                <c:pt idx="9">
                  <c:v>R2年</c:v>
                </c:pt>
              </c:strCache>
            </c:strRef>
          </c:cat>
          <c:val>
            <c:numRef>
              <c:f>'民事上の個別労働紛争相談件数の推移（労働施策総合推進法相談含）'!$B$4:$B$13</c:f>
              <c:numCache>
                <c:formatCode>General</c:formatCode>
                <c:ptCount val="10"/>
                <c:pt idx="8">
                  <c:v>87570</c:v>
                </c:pt>
                <c:pt idx="9">
                  <c:v>97553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53-4FBA-A1B3-875C37BA4576}"/>
            </c:ext>
          </c:extLst>
        </c:ser>
        <c:ser>
          <c:idx val="1"/>
          <c:order val="1"/>
          <c:tx>
            <c:strRef>
              <c:f>'民事上の個別労働紛争相談件数の推移（労働施策総合推進法相談含）'!$C$3</c:f>
              <c:strCache>
                <c:ptCount val="1"/>
                <c:pt idx="0">
                  <c:v>いじめ・嫌がらせ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'民事上の個別労働紛争相談件数の推移（労働施策総合推進法相談含）'!$A$4:$A$13</c:f>
              <c:strCache>
                <c:ptCount val="10"/>
                <c:pt idx="0">
                  <c:v>H23年</c:v>
                </c:pt>
                <c:pt idx="1">
                  <c:v>H24年</c:v>
                </c:pt>
                <c:pt idx="2">
                  <c:v>H25年</c:v>
                </c:pt>
                <c:pt idx="3">
                  <c:v>H26年</c:v>
                </c:pt>
                <c:pt idx="4">
                  <c:v>H27年</c:v>
                </c:pt>
                <c:pt idx="5">
                  <c:v>H28年</c:v>
                </c:pt>
                <c:pt idx="6">
                  <c:v>H29年</c:v>
                </c:pt>
                <c:pt idx="7">
                  <c:v>H30年</c:v>
                </c:pt>
                <c:pt idx="8">
                  <c:v>R元年</c:v>
                </c:pt>
                <c:pt idx="9">
                  <c:v>R2年</c:v>
                </c:pt>
              </c:strCache>
            </c:strRef>
          </c:cat>
          <c:val>
            <c:numRef>
              <c:f>'民事上の個別労働紛争相談件数の推移（労働施策総合推進法相談含）'!$C$4:$C$13</c:f>
              <c:numCache>
                <c:formatCode>General</c:formatCode>
                <c:ptCount val="10"/>
                <c:pt idx="0">
                  <c:v>45939</c:v>
                </c:pt>
                <c:pt idx="1">
                  <c:v>51670</c:v>
                </c:pt>
                <c:pt idx="2">
                  <c:v>59197</c:v>
                </c:pt>
                <c:pt idx="3">
                  <c:v>62191</c:v>
                </c:pt>
                <c:pt idx="4">
                  <c:v>66566</c:v>
                </c:pt>
                <c:pt idx="5">
                  <c:v>70917</c:v>
                </c:pt>
                <c:pt idx="6">
                  <c:v>72067</c:v>
                </c:pt>
                <c:pt idx="7">
                  <c:v>82797</c:v>
                </c:pt>
                <c:pt idx="8">
                  <c:v>87570</c:v>
                </c:pt>
                <c:pt idx="9">
                  <c:v>79190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53-4FBA-A1B3-875C37BA4576}"/>
            </c:ext>
          </c:extLst>
        </c:ser>
        <c:ser>
          <c:idx val="2"/>
          <c:order val="2"/>
          <c:tx>
            <c:strRef>
              <c:f>'民事上の個別労働紛争相談件数の推移（労働施策総合推進法相談含）'!$D$3</c:f>
              <c:strCache>
                <c:ptCount val="1"/>
                <c:pt idx="0">
                  <c:v>自己都合退職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'民事上の個別労働紛争相談件数の推移（労働施策総合推進法相談含）'!$A$4:$A$13</c:f>
              <c:strCache>
                <c:ptCount val="10"/>
                <c:pt idx="0">
                  <c:v>H23年</c:v>
                </c:pt>
                <c:pt idx="1">
                  <c:v>H24年</c:v>
                </c:pt>
                <c:pt idx="2">
                  <c:v>H25年</c:v>
                </c:pt>
                <c:pt idx="3">
                  <c:v>H26年</c:v>
                </c:pt>
                <c:pt idx="4">
                  <c:v>H27年</c:v>
                </c:pt>
                <c:pt idx="5">
                  <c:v>H28年</c:v>
                </c:pt>
                <c:pt idx="6">
                  <c:v>H29年</c:v>
                </c:pt>
                <c:pt idx="7">
                  <c:v>H30年</c:v>
                </c:pt>
                <c:pt idx="8">
                  <c:v>R元年</c:v>
                </c:pt>
                <c:pt idx="9">
                  <c:v>R2年</c:v>
                </c:pt>
              </c:strCache>
            </c:strRef>
          </c:cat>
          <c:val>
            <c:numRef>
              <c:f>'民事上の個別労働紛争相談件数の推移（労働施策総合推進法相談含）'!$D$4:$D$13</c:f>
              <c:numCache>
                <c:formatCode>General</c:formatCode>
                <c:ptCount val="10"/>
                <c:pt idx="0">
                  <c:v>25966</c:v>
                </c:pt>
                <c:pt idx="1">
                  <c:v>29763</c:v>
                </c:pt>
                <c:pt idx="2">
                  <c:v>33049</c:v>
                </c:pt>
                <c:pt idx="3">
                  <c:v>34626</c:v>
                </c:pt>
                <c:pt idx="4">
                  <c:v>37648</c:v>
                </c:pt>
                <c:pt idx="5">
                  <c:v>40364</c:v>
                </c:pt>
                <c:pt idx="6">
                  <c:v>38954</c:v>
                </c:pt>
                <c:pt idx="7">
                  <c:v>41258</c:v>
                </c:pt>
                <c:pt idx="8">
                  <c:v>40081</c:v>
                </c:pt>
                <c:pt idx="9">
                  <c:v>39498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53-4FBA-A1B3-875C37BA4576}"/>
            </c:ext>
          </c:extLst>
        </c:ser>
        <c:ser>
          <c:idx val="3"/>
          <c:order val="3"/>
          <c:tx>
            <c:strRef>
              <c:f>'民事上の個別労働紛争相談件数の推移（労働施策総合推進法相談含）'!$E$3</c:f>
              <c:strCache>
                <c:ptCount val="1"/>
                <c:pt idx="0">
                  <c:v>解雇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'民事上の個別労働紛争相談件数の推移（労働施策総合推進法相談含）'!$A$4:$A$13</c:f>
              <c:strCache>
                <c:ptCount val="10"/>
                <c:pt idx="0">
                  <c:v>H23年</c:v>
                </c:pt>
                <c:pt idx="1">
                  <c:v>H24年</c:v>
                </c:pt>
                <c:pt idx="2">
                  <c:v>H25年</c:v>
                </c:pt>
                <c:pt idx="3">
                  <c:v>H26年</c:v>
                </c:pt>
                <c:pt idx="4">
                  <c:v>H27年</c:v>
                </c:pt>
                <c:pt idx="5">
                  <c:v>H28年</c:v>
                </c:pt>
                <c:pt idx="6">
                  <c:v>H29年</c:v>
                </c:pt>
                <c:pt idx="7">
                  <c:v>H30年</c:v>
                </c:pt>
                <c:pt idx="8">
                  <c:v>R元年</c:v>
                </c:pt>
                <c:pt idx="9">
                  <c:v>R2年</c:v>
                </c:pt>
              </c:strCache>
            </c:strRef>
          </c:cat>
          <c:val>
            <c:numRef>
              <c:f>'民事上の個別労働紛争相談件数の推移（労働施策総合推進法相談含）'!$E$4:$E$13</c:f>
              <c:numCache>
                <c:formatCode>General</c:formatCode>
                <c:ptCount val="10"/>
                <c:pt idx="0">
                  <c:v>57785</c:v>
                </c:pt>
                <c:pt idx="1">
                  <c:v>51515</c:v>
                </c:pt>
                <c:pt idx="2">
                  <c:v>43956</c:v>
                </c:pt>
                <c:pt idx="3">
                  <c:v>38966</c:v>
                </c:pt>
                <c:pt idx="4">
                  <c:v>37787</c:v>
                </c:pt>
                <c:pt idx="5">
                  <c:v>36760</c:v>
                </c:pt>
                <c:pt idx="6">
                  <c:v>33269</c:v>
                </c:pt>
                <c:pt idx="7">
                  <c:v>32614</c:v>
                </c:pt>
                <c:pt idx="8">
                  <c:v>34561</c:v>
                </c:pt>
                <c:pt idx="9">
                  <c:v>37826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53-4FBA-A1B3-875C37BA4576}"/>
            </c:ext>
          </c:extLst>
        </c:ser>
        <c:ser>
          <c:idx val="4"/>
          <c:order val="4"/>
          <c:tx>
            <c:strRef>
              <c:f>'民事上の個別労働紛争相談件数の推移（労働施策総合推進法相談含）'!$F$3</c:f>
              <c:strCache>
                <c:ptCount val="1"/>
                <c:pt idx="0">
                  <c:v>労働条件の引き下げ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'民事上の個別労働紛争相談件数の推移（労働施策総合推進法相談含）'!$A$4:$A$13</c:f>
              <c:strCache>
                <c:ptCount val="10"/>
                <c:pt idx="0">
                  <c:v>H23年</c:v>
                </c:pt>
                <c:pt idx="1">
                  <c:v>H24年</c:v>
                </c:pt>
                <c:pt idx="2">
                  <c:v>H25年</c:v>
                </c:pt>
                <c:pt idx="3">
                  <c:v>H26年</c:v>
                </c:pt>
                <c:pt idx="4">
                  <c:v>H27年</c:v>
                </c:pt>
                <c:pt idx="5">
                  <c:v>H28年</c:v>
                </c:pt>
                <c:pt idx="6">
                  <c:v>H29年</c:v>
                </c:pt>
                <c:pt idx="7">
                  <c:v>H30年</c:v>
                </c:pt>
                <c:pt idx="8">
                  <c:v>R元年</c:v>
                </c:pt>
                <c:pt idx="9">
                  <c:v>R2年</c:v>
                </c:pt>
              </c:strCache>
            </c:strRef>
          </c:cat>
          <c:val>
            <c:numRef>
              <c:f>'民事上の個別労働紛争相談件数の推移（労働施策総合推進法相談含）'!$F$4:$F$13</c:f>
              <c:numCache>
                <c:formatCode>General</c:formatCode>
                <c:ptCount val="10"/>
                <c:pt idx="0">
                  <c:v>36849</c:v>
                </c:pt>
                <c:pt idx="1">
                  <c:v>33955</c:v>
                </c:pt>
                <c:pt idx="2">
                  <c:v>30067</c:v>
                </c:pt>
                <c:pt idx="3">
                  <c:v>28015</c:v>
                </c:pt>
                <c:pt idx="4">
                  <c:v>26392</c:v>
                </c:pt>
                <c:pt idx="5">
                  <c:v>27723</c:v>
                </c:pt>
                <c:pt idx="6">
                  <c:v>25841</c:v>
                </c:pt>
                <c:pt idx="7">
                  <c:v>27082</c:v>
                </c:pt>
                <c:pt idx="8">
                  <c:v>29258</c:v>
                </c:pt>
                <c:pt idx="9">
                  <c:v>32301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F53-4FBA-A1B3-875C37BA4576}"/>
            </c:ext>
          </c:extLst>
        </c:ser>
        <c:ser>
          <c:idx val="5"/>
          <c:order val="5"/>
          <c:tx>
            <c:strRef>
              <c:f>'民事上の個別労働紛争相談件数の推移（労働施策総合推進法相談含）'!$G$3</c:f>
              <c:strCache>
                <c:ptCount val="1"/>
                <c:pt idx="0">
                  <c:v>退職勧奨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'民事上の個別労働紛争相談件数の推移（労働施策総合推進法相談含）'!$A$4:$A$13</c:f>
              <c:strCache>
                <c:ptCount val="10"/>
                <c:pt idx="0">
                  <c:v>H23年</c:v>
                </c:pt>
                <c:pt idx="1">
                  <c:v>H24年</c:v>
                </c:pt>
                <c:pt idx="2">
                  <c:v>H25年</c:v>
                </c:pt>
                <c:pt idx="3">
                  <c:v>H26年</c:v>
                </c:pt>
                <c:pt idx="4">
                  <c:v>H27年</c:v>
                </c:pt>
                <c:pt idx="5">
                  <c:v>H28年</c:v>
                </c:pt>
                <c:pt idx="6">
                  <c:v>H29年</c:v>
                </c:pt>
                <c:pt idx="7">
                  <c:v>H30年</c:v>
                </c:pt>
                <c:pt idx="8">
                  <c:v>R元年</c:v>
                </c:pt>
                <c:pt idx="9">
                  <c:v>R2年</c:v>
                </c:pt>
              </c:strCache>
            </c:strRef>
          </c:cat>
          <c:val>
            <c:numRef>
              <c:f>'民事上の個別労働紛争相談件数の推移（労働施策総合推進法相談含）'!$G$4:$G$13</c:f>
              <c:numCache>
                <c:formatCode>General</c:formatCode>
                <c:ptCount val="10"/>
                <c:pt idx="0">
                  <c:v>26828</c:v>
                </c:pt>
                <c:pt idx="1">
                  <c:v>25838</c:v>
                </c:pt>
                <c:pt idx="2">
                  <c:v>25041</c:v>
                </c:pt>
                <c:pt idx="3">
                  <c:v>21928</c:v>
                </c:pt>
                <c:pt idx="4">
                  <c:v>22110</c:v>
                </c:pt>
                <c:pt idx="5">
                  <c:v>21901</c:v>
                </c:pt>
                <c:pt idx="6">
                  <c:v>20736</c:v>
                </c:pt>
                <c:pt idx="7">
                  <c:v>21125</c:v>
                </c:pt>
                <c:pt idx="8">
                  <c:v>22752</c:v>
                </c:pt>
                <c:pt idx="9">
                  <c:v>25560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F53-4FBA-A1B3-875C37BA45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2331984"/>
        <c:axId val="1202332816"/>
      </c:lineChart>
      <c:catAx>
        <c:axId val="120233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02332816"/>
        <c:crosses val="autoZero"/>
        <c:auto val="1"/>
        <c:lblAlgn val="ctr"/>
        <c:lblOffset val="100"/>
        <c:noMultiLvlLbl val="0"/>
      </c:catAx>
      <c:valAx>
        <c:axId val="1202332816"/>
        <c:scaling>
          <c:orientation val="minMax"/>
          <c:max val="1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120233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945-EF66-4746-A91D-ED16D26F54E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5CEB-B69E-4272-B9BE-984F8AE9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39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945-EF66-4746-A91D-ED16D26F54E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5CEB-B69E-4272-B9BE-984F8AE9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96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945-EF66-4746-A91D-ED16D26F54E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5CEB-B69E-4272-B9BE-984F8AE9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97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945-EF66-4746-A91D-ED16D26F54E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5CEB-B69E-4272-B9BE-984F8AE9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82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945-EF66-4746-A91D-ED16D26F54E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5CEB-B69E-4272-B9BE-984F8AE9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38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945-EF66-4746-A91D-ED16D26F54E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5CEB-B69E-4272-B9BE-984F8AE9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87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945-EF66-4746-A91D-ED16D26F54E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5CEB-B69E-4272-B9BE-984F8AE9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85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945-EF66-4746-A91D-ED16D26F54E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5CEB-B69E-4272-B9BE-984F8AE9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90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945-EF66-4746-A91D-ED16D26F54E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5CEB-B69E-4272-B9BE-984F8AE9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6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945-EF66-4746-A91D-ED16D26F54E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5CEB-B69E-4272-B9BE-984F8AE9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66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7945-EF66-4746-A91D-ED16D26F54E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5CEB-B69E-4272-B9BE-984F8AE9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32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87945-EF66-4746-A91D-ED16D26F54E3}" type="datetimeFigureOut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45CEB-B69E-4272-B9BE-984F8AE9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99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BCA10FE9-5072-4ECA-B514-2C60258066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611683"/>
              </p:ext>
            </p:extLst>
          </p:nvPr>
        </p:nvGraphicFramePr>
        <p:xfrm>
          <a:off x="93000" y="252000"/>
          <a:ext cx="9720000" cy="61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07E4280-4701-4434-B2A4-B058A35BC765}"/>
              </a:ext>
            </a:extLst>
          </p:cNvPr>
          <p:cNvSpPr txBox="1"/>
          <p:nvPr/>
        </p:nvSpPr>
        <p:spPr>
          <a:xfrm>
            <a:off x="5772799" y="6552847"/>
            <a:ext cx="40767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i="0" dirty="0">
                <a:solidFill>
                  <a:srgbClr val="2E3136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厚生労働省「令和２年度個別労働紛争解決制度の施行状況」より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58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07E4280-4701-4434-B2A4-B058A35BC765}"/>
              </a:ext>
            </a:extLst>
          </p:cNvPr>
          <p:cNvSpPr txBox="1"/>
          <p:nvPr/>
        </p:nvSpPr>
        <p:spPr>
          <a:xfrm>
            <a:off x="5772799" y="6552847"/>
            <a:ext cx="40767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i="0" dirty="0">
                <a:solidFill>
                  <a:srgbClr val="2E3136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厚生労働省「令和２年度個別労働紛争解決制度の施行状況」より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280A007F-3BC6-42D1-B22A-DCC9BD393C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153944"/>
              </p:ext>
            </p:extLst>
          </p:nvPr>
        </p:nvGraphicFramePr>
        <p:xfrm>
          <a:off x="93000" y="252000"/>
          <a:ext cx="9720000" cy="61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2176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49</Words>
  <Application>Microsoft Office PowerPoint</Application>
  <PresentationFormat>A4 210 x 297 mm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貴義 石田</dc:creator>
  <cp:lastModifiedBy>貴義 石田</cp:lastModifiedBy>
  <cp:revision>6</cp:revision>
  <dcterms:created xsi:type="dcterms:W3CDTF">2021-11-14T15:55:55Z</dcterms:created>
  <dcterms:modified xsi:type="dcterms:W3CDTF">2021-11-15T05:30:50Z</dcterms:modified>
</cp:coreProperties>
</file>